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  <p:sldMasterId id="2147483746" r:id="rId2"/>
    <p:sldMasterId id="2147483745" r:id="rId3"/>
    <p:sldMasterId id="2147483750" r:id="rId4"/>
  </p:sldMasterIdLst>
  <p:notesMasterIdLst>
    <p:notesMasterId r:id="rId12"/>
  </p:notesMasterIdLst>
  <p:handoutMasterIdLst>
    <p:handoutMasterId r:id="rId13"/>
  </p:handoutMasterIdLst>
  <p:sldIdLst>
    <p:sldId id="301" r:id="rId5"/>
    <p:sldId id="323" r:id="rId6"/>
    <p:sldId id="324" r:id="rId7"/>
    <p:sldId id="330" r:id="rId8"/>
    <p:sldId id="331" r:id="rId9"/>
    <p:sldId id="334" r:id="rId10"/>
    <p:sldId id="33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CC3300"/>
    <a:srgbClr val="FF6600"/>
    <a:srgbClr val="996633"/>
    <a:srgbClr val="FF9900"/>
    <a:srgbClr val="A50021"/>
    <a:srgbClr val="003300"/>
    <a:srgbClr val="FFFF00"/>
    <a:srgbClr val="FFFFCC"/>
    <a:srgbClr val="93F3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3961" autoAdjust="0"/>
  </p:normalViewPr>
  <p:slideViewPr>
    <p:cSldViewPr>
      <p:cViewPr>
        <p:scale>
          <a:sx n="75" d="100"/>
          <a:sy n="75" d="100"/>
        </p:scale>
        <p:origin x="-2664" y="-84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1556DD-241B-49E0-84CA-369D8D071558}" type="datetimeFigureOut">
              <a:rPr lang="es-ES" smtClean="0"/>
              <a:pPr/>
              <a:t>10/02/2014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3843F-F17A-46FE-92BC-8035FB79AFB5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4527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3E1BC-449C-438D-AD16-F84C425E94C1}" type="datetimeFigureOut">
              <a:rPr lang="es-ES" smtClean="0"/>
              <a:pPr/>
              <a:t>10/02/2014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35307-D193-4735-92EC-26F30ECB9115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5102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35307-D193-4735-92EC-26F30ECB9115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35307-D193-4735-92EC-26F30ECB9115}" type="slidenum">
              <a:rPr lang="es-ES" smtClean="0"/>
              <a:pPr/>
              <a:t>3</a:t>
            </a:fld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b="0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35307-D193-4735-92EC-26F30ECB9115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35307-D193-4735-92EC-26F30ECB9115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35307-D193-4735-92EC-26F30ECB9115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35307-D193-4735-92EC-26F30ECB9115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828F-6307-43C5-BB7C-739B9BD2EAE6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AF8A-4A60-4D0D-B6F0-8F2C926EA7EC}" type="datetimeFigureOut">
              <a:rPr lang="es-ES" smtClean="0"/>
              <a:pPr/>
              <a:t>10/02/2014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B6D0-04C5-4B12-AC10-E6E8A23874B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AF8A-4A60-4D0D-B6F0-8F2C926EA7EC}" type="datetimeFigureOut">
              <a:rPr lang="es-ES" smtClean="0"/>
              <a:pPr/>
              <a:t>10/02/2014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B6D0-04C5-4B12-AC10-E6E8A23874B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AF8A-4A60-4D0D-B6F0-8F2C926EA7EC}" type="datetimeFigureOut">
              <a:rPr lang="es-ES" smtClean="0"/>
              <a:pPr/>
              <a:t>10/02/2014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B6D0-04C5-4B12-AC10-E6E8A23874B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AF8A-4A60-4D0D-B6F0-8F2C926EA7EC}" type="datetimeFigureOut">
              <a:rPr lang="es-ES" smtClean="0"/>
              <a:pPr/>
              <a:t>10/02/2014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B6D0-04C5-4B12-AC10-E6E8A23874B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AF8A-4A60-4D0D-B6F0-8F2C926EA7EC}" type="datetimeFigureOut">
              <a:rPr lang="es-ES" smtClean="0"/>
              <a:pPr/>
              <a:t>10/02/2014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B6D0-04C5-4B12-AC10-E6E8A23874B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AF8A-4A60-4D0D-B6F0-8F2C926EA7EC}" type="datetimeFigureOut">
              <a:rPr lang="es-ES" smtClean="0"/>
              <a:pPr/>
              <a:t>10/02/2014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B6D0-04C5-4B12-AC10-E6E8A23874B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AF8A-4A60-4D0D-B6F0-8F2C926EA7EC}" type="datetimeFigureOut">
              <a:rPr lang="es-ES" smtClean="0"/>
              <a:pPr/>
              <a:t>10/02/2014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B6D0-04C5-4B12-AC10-E6E8A23874B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AF8A-4A60-4D0D-B6F0-8F2C926EA7EC}" type="datetimeFigureOut">
              <a:rPr lang="es-ES" smtClean="0"/>
              <a:pPr/>
              <a:t>10/02/2014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B6D0-04C5-4B12-AC10-E6E8A23874B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AF8A-4A60-4D0D-B6F0-8F2C926EA7EC}" type="datetimeFigureOut">
              <a:rPr lang="es-ES" smtClean="0"/>
              <a:pPr/>
              <a:t>10/02/2014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B6D0-04C5-4B12-AC10-E6E8A23874B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AF8A-4A60-4D0D-B6F0-8F2C926EA7EC}" type="datetimeFigureOut">
              <a:rPr lang="es-ES" smtClean="0"/>
              <a:pPr/>
              <a:t>10/02/2014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B6D0-04C5-4B12-AC10-E6E8A23874B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4B1CD-3A2C-4F2A-B908-3984D3641D4C}" type="datetimeFigureOut">
              <a:rPr lang="es-ES" smtClean="0"/>
              <a:pPr/>
              <a:t>10/02/2014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4AE3-4A3B-4B65-9992-00AC782119D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4366D-95AD-4629-9802-58CBABBB19B9}" type="slidenum">
              <a:rPr lang="es-ES_tradnl" smtClean="0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4366D-95AD-4629-9802-58CBABBB19B9}" type="slidenum">
              <a:rPr lang="es-ES_tradnl" smtClean="0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6AB721-C65A-439F-85E3-0BD234DC029F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FA0C8-B083-4731-95BF-DC61AA66D8F1}" type="datetimeFigureOut">
              <a:rPr lang="en-US"/>
              <a:pPr>
                <a:defRPr/>
              </a:pPr>
              <a:t>10-Feb-2014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5A89D-EA6C-4198-BA71-334B3E679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6CC5E-AE8D-4064-9C07-B1453FA89677}" type="datetimeFigureOut">
              <a:rPr lang="es-ES" smtClean="0"/>
              <a:pPr/>
              <a:t>10/02/2014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A4BD-AF47-476C-85F1-72AA22EAC0C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6CC5E-AE8D-4064-9C07-B1453FA89677}" type="datetimeFigureOut">
              <a:rPr lang="es-ES" smtClean="0"/>
              <a:pPr/>
              <a:t>10/02/2014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A4BD-AF47-476C-85F1-72AA22EAC0C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AF8A-4A60-4D0D-B6F0-8F2C926EA7EC}" type="datetimeFigureOut">
              <a:rPr lang="es-ES" smtClean="0"/>
              <a:pPr/>
              <a:t>10/02/2014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B6D0-04C5-4B12-AC10-E6E8A23874BE}" type="slidenum">
              <a:rPr lang="es-ES" smtClean="0"/>
              <a:pPr/>
              <a:t>‹#›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 flipV="1">
            <a:off x="4584700" y="0"/>
            <a:ext cx="0" cy="836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7 Recortar rectángulo de esquina diagonal"/>
          <p:cNvSpPr/>
          <p:nvPr userDrawn="1"/>
        </p:nvSpPr>
        <p:spPr>
          <a:xfrm>
            <a:off x="251520" y="476672"/>
            <a:ext cx="8640960" cy="6264870"/>
          </a:xfrm>
          <a:prstGeom prst="snip2DiagRect">
            <a:avLst/>
          </a:prstGeom>
          <a:gradFill>
            <a:gsLst>
              <a:gs pos="0">
                <a:schemeClr val="bg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6694366D-95AD-4629-9802-58CBABBB19B9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  <p:pic>
        <p:nvPicPr>
          <p:cNvPr id="2" name="Picture 7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5" y="0"/>
            <a:ext cx="5868145" cy="114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43" r:id="rId2"/>
    <p:sldLayoutId id="2147483744" r:id="rId3"/>
    <p:sldLayoutId id="2147483762" r:id="rId4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:\4 EVALUACION\6. Difusión\2013 5 Imagen Corporativa\CE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95559" y="15648"/>
            <a:ext cx="923703" cy="908719"/>
          </a:xfrm>
          <a:prstGeom prst="rect">
            <a:avLst/>
          </a:prstGeom>
          <a:noFill/>
        </p:spPr>
      </p:pic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AB721-C65A-439F-85E3-0BD234DC029F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35496" y="6559460"/>
            <a:ext cx="10081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dirty="0" smtClean="0">
                <a:solidFill>
                  <a:schemeClr val="accent1">
                    <a:lumMod val="75000"/>
                  </a:schemeClr>
                </a:solidFill>
              </a:rPr>
              <a:t>DEGC-SGCID</a:t>
            </a:r>
            <a:endParaRPr lang="es-ES" sz="105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7 Recortar rectángulo de esquina diagonal"/>
          <p:cNvSpPr/>
          <p:nvPr userDrawn="1"/>
        </p:nvSpPr>
        <p:spPr>
          <a:xfrm>
            <a:off x="179512" y="235248"/>
            <a:ext cx="8712968" cy="6480894"/>
          </a:xfrm>
          <a:prstGeom prst="snip2DiagRect">
            <a:avLst>
              <a:gd name="adj1" fmla="val 0"/>
              <a:gd name="adj2" fmla="val 16667"/>
            </a:avLst>
          </a:prstGeom>
          <a:gradFill>
            <a:gsLst>
              <a:gs pos="0">
                <a:schemeClr val="bg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63" r:id="rId2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6CC5E-AE8D-4064-9C07-B1453FA89677}" type="datetimeFigureOut">
              <a:rPr lang="es-ES" smtClean="0"/>
              <a:pPr/>
              <a:t>10/02/2014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A4BD-AF47-476C-85F1-72AA22EAC0C1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7" name="7 Recortar rectángulo de esquina diagonal"/>
          <p:cNvSpPr/>
          <p:nvPr userDrawn="1"/>
        </p:nvSpPr>
        <p:spPr>
          <a:xfrm>
            <a:off x="251520" y="476672"/>
            <a:ext cx="8568952" cy="6264870"/>
          </a:xfrm>
          <a:prstGeom prst="snip2DiagRect">
            <a:avLst/>
          </a:prstGeom>
          <a:gradFill>
            <a:gsLst>
              <a:gs pos="0">
                <a:schemeClr val="bg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2AF8A-4A60-4D0D-B6F0-8F2C926EA7EC}" type="datetimeFigureOut">
              <a:rPr lang="es-ES" smtClean="0"/>
              <a:pPr/>
              <a:t>10/02/2014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3B6D0-04C5-4B12-AC10-E6E8A23874BE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8748464" cy="6858000"/>
          </a:xfrm>
          <a:prstGeom prst="rect">
            <a:avLst/>
          </a:prstGeom>
          <a:solidFill>
            <a:schemeClr val="accent2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51520" y="764704"/>
            <a:ext cx="81003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RIGHTS and </a:t>
            </a:r>
          </a:p>
          <a:p>
            <a:r>
              <a:rPr lang="es-ES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GENDER EQUALITY</a:t>
            </a:r>
            <a:r>
              <a:rPr lang="es-ES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development evaluation</a:t>
            </a:r>
          </a:p>
          <a:p>
            <a:r>
              <a:rPr lang="es-ES" sz="48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SPANISH COOPERATION</a:t>
            </a:r>
            <a:endParaRPr lang="es-ES_tradnl" sz="4800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6 Imagen" descr="MAEC+SECIPI+SGCID+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4437112"/>
            <a:ext cx="8100392" cy="1246214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>
          <a:xfrm>
            <a:off x="8748464" y="0"/>
            <a:ext cx="395536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908175" y="1989138"/>
            <a:ext cx="5472113" cy="4535487"/>
          </a:xfrm>
          <a:prstGeom prst="ellipse">
            <a:avLst/>
          </a:prstGeom>
          <a:solidFill>
            <a:schemeClr val="accent2">
              <a:lumMod val="50000"/>
            </a:schemeClr>
          </a:solidFill>
          <a:effectLst>
            <a:outerShdw blurRad="40000" dist="23000" dir="5400000" rotWithShape="0">
              <a:schemeClr val="accent2">
                <a:lumMod val="50000"/>
                <a:alpha val="35000"/>
              </a:scheme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771775" y="2708275"/>
            <a:ext cx="3671888" cy="309721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635375" y="3573463"/>
            <a:ext cx="1944688" cy="143986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81363" y="2276475"/>
            <a:ext cx="27066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ENABLING ENVIRONMENT</a:t>
            </a:r>
            <a:endParaRPr lang="en-US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40163" y="3059113"/>
            <a:ext cx="153511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b="1" dirty="0"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INSTITUTIONS</a:t>
            </a:r>
            <a:endParaRPr lang="en-US" b="1" dirty="0"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25888" y="4067175"/>
            <a:ext cx="14382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b="1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INDIVIDUALS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0" y="1412776"/>
            <a:ext cx="73025" cy="525631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03538" y="1412875"/>
            <a:ext cx="13811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DEMAND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89500" y="1417638"/>
            <a:ext cx="112077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SUPPLY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95288" y="4365625"/>
            <a:ext cx="8353425" cy="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5288" y="5157788"/>
            <a:ext cx="1657350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400" b="1" dirty="0">
                <a:solidFill>
                  <a:srgbClr val="FF99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PARTNER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400" b="1" dirty="0">
                <a:solidFill>
                  <a:srgbClr val="FF99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COUNTRIES</a:t>
            </a:r>
            <a:endParaRPr lang="en-US" sz="2400" b="1" dirty="0">
              <a:solidFill>
                <a:srgbClr val="FF99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5288" y="2967038"/>
            <a:ext cx="94282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SPAIN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2" name="20 Título"/>
          <p:cNvSpPr txBox="1">
            <a:spLocks/>
          </p:cNvSpPr>
          <p:nvPr/>
        </p:nvSpPr>
        <p:spPr>
          <a:xfrm>
            <a:off x="251520" y="260648"/>
            <a:ext cx="8229600" cy="85010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Human rights and gender equality in development evaluation in Spain </a:t>
            </a:r>
            <a:b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What capacity is needed in evaluation?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  <p:bldP spid="11" grpId="0"/>
      <p:bldP spid="14" grpId="0"/>
      <p:bldP spid="15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95288" y="1412875"/>
            <a:ext cx="8353425" cy="5256213"/>
            <a:chOff x="395536" y="1412776"/>
            <a:chExt cx="8352928" cy="5256584"/>
          </a:xfrm>
        </p:grpSpPr>
        <p:sp>
          <p:nvSpPr>
            <p:cNvPr id="4" name="Oval 3"/>
            <p:cNvSpPr/>
            <p:nvPr/>
          </p:nvSpPr>
          <p:spPr>
            <a:xfrm>
              <a:off x="1908333" y="1989080"/>
              <a:ext cx="5471787" cy="453580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2771882" y="2708267"/>
              <a:ext cx="3671670" cy="309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3635430" y="3573517"/>
              <a:ext cx="1944572" cy="143996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81439" y="2276437"/>
              <a:ext cx="2708114" cy="36991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i-FI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ENABLING ENVIRONMENT</a:t>
              </a:r>
              <a:endPara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40206" y="3059130"/>
              <a:ext cx="1535021" cy="3699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i-FI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INSTITUTIONS</a:t>
              </a:r>
              <a:endPara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25926" y="4067263"/>
              <a:ext cx="1438189" cy="36991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i-FI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INDIVIDUALS</a:t>
              </a:r>
              <a:endPara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4572000" y="1417539"/>
              <a:ext cx="73021" cy="525182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903637" y="1412776"/>
              <a:ext cx="1381043" cy="46199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i-FI" sz="2400" b="1" dirty="0">
                  <a:solidFill>
                    <a:schemeClr val="accent6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DEMAND</a:t>
              </a:r>
              <a:endParaRPr lang="en-US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89481" y="1417539"/>
              <a:ext cx="1120708" cy="46199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i-FI" sz="2400" b="1" dirty="0">
                  <a:solidFill>
                    <a:schemeClr val="accent6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SUPPLY</a:t>
              </a:r>
              <a:endParaRPr lang="en-US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395536" y="4365734"/>
              <a:ext cx="835292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95536" y="5157953"/>
              <a:ext cx="1657251" cy="8303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i-FI" sz="2400" b="1" dirty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PARTNER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i-FI" sz="2400" b="1" dirty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COUNTRIES</a:t>
              </a:r>
              <a:endParaRPr lang="en-US" sz="2400" b="1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5536" y="2967049"/>
              <a:ext cx="942766" cy="461698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 smtClean="0">
                  <a:solidFill>
                    <a:srgbClr val="FF66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SPAIN</a:t>
              </a:r>
              <a:endParaRPr lang="en-US" sz="2400" b="1" dirty="0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endParaRPr>
            </a:p>
          </p:txBody>
        </p:sp>
      </p:grpSp>
      <p:sp>
        <p:nvSpPr>
          <p:cNvPr id="18" name="Rounded Rectangular Callout 17"/>
          <p:cNvSpPr/>
          <p:nvPr/>
        </p:nvSpPr>
        <p:spPr>
          <a:xfrm>
            <a:off x="6300192" y="1484784"/>
            <a:ext cx="2292524" cy="1223963"/>
          </a:xfrm>
          <a:prstGeom prst="wedgeRoundRectCallout">
            <a:avLst>
              <a:gd name="adj1" fmla="val -121944"/>
              <a:gd name="adj2" fmla="val 3049"/>
              <a:gd name="adj3" fmla="val 16667"/>
            </a:avLst>
          </a:prstGeom>
          <a:solidFill>
            <a:srgbClr val="FFFF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355600">
              <a:spcBef>
                <a:spcPct val="0"/>
              </a:spcBef>
            </a:pPr>
            <a:r>
              <a:rPr lang="es-ES_tradnl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Spanish Cooperation Master Plan </a:t>
            </a:r>
          </a:p>
          <a:p>
            <a:pPr lvl="0" algn="ctr" defTabSz="355600">
              <a:spcBef>
                <a:spcPct val="0"/>
              </a:spcBef>
            </a:pPr>
            <a:r>
              <a:rPr lang="es-ES_tradnl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2013-2016 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6300192" y="2924944"/>
            <a:ext cx="1656184" cy="1224136"/>
          </a:xfrm>
          <a:prstGeom prst="wedgeRoundRectCallout">
            <a:avLst>
              <a:gd name="adj1" fmla="val -149585"/>
              <a:gd name="adj2" fmla="val 46938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Training and awareness raising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1487488" y="2708275"/>
            <a:ext cx="2076450" cy="1225550"/>
          </a:xfrm>
          <a:prstGeom prst="wedgeRoundRectCallout">
            <a:avLst>
              <a:gd name="adj1" fmla="val 98855"/>
              <a:gd name="adj2" fmla="val 8929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Spanish Cooperation Evaluation Policy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395536" y="188640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2000" dirty="0"/>
          </a:p>
        </p:txBody>
      </p:sp>
      <p:sp>
        <p:nvSpPr>
          <p:cNvPr id="25" name="24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lvl="0"/>
            <a:r>
              <a:rPr lang="en-GB" altLang="en-US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rights and gender equality in development evaluation in Spain </a:t>
            </a:r>
            <a:br>
              <a:rPr lang="en-GB" altLang="en-US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it take to make it happen?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95288" y="1412875"/>
            <a:ext cx="8353425" cy="5256213"/>
            <a:chOff x="395536" y="1412776"/>
            <a:chExt cx="8352928" cy="5256584"/>
          </a:xfrm>
        </p:grpSpPr>
        <p:sp>
          <p:nvSpPr>
            <p:cNvPr id="4" name="Oval 3"/>
            <p:cNvSpPr/>
            <p:nvPr/>
          </p:nvSpPr>
          <p:spPr>
            <a:xfrm>
              <a:off x="1908333" y="1989080"/>
              <a:ext cx="5471787" cy="453580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2771882" y="2708267"/>
              <a:ext cx="3671670" cy="30974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3635430" y="3573517"/>
              <a:ext cx="1944572" cy="143996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81439" y="2276437"/>
              <a:ext cx="2708114" cy="36991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i-FI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ENABLING ENVIRONMENT</a:t>
              </a:r>
              <a:endPara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40206" y="3059130"/>
              <a:ext cx="1535021" cy="3699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i-FI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INSTITUTIONS</a:t>
              </a:r>
              <a:endPara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25926" y="4067263"/>
              <a:ext cx="1438189" cy="36991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i-FI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INDIVIDUALS</a:t>
              </a:r>
              <a:endPara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4572000" y="1417539"/>
              <a:ext cx="73021" cy="525182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903637" y="1412776"/>
              <a:ext cx="1381043" cy="46199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i-FI" sz="2400" b="1" dirty="0">
                  <a:solidFill>
                    <a:srgbClr val="FF66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DEMAND</a:t>
              </a:r>
              <a:endParaRPr lang="en-US" sz="2400" b="1" dirty="0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89481" y="1417539"/>
              <a:ext cx="1120708" cy="46199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i-FI" sz="2400" b="1" dirty="0">
                  <a:solidFill>
                    <a:srgbClr val="FF66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SUPPLY</a:t>
              </a:r>
              <a:endParaRPr lang="en-US" sz="2400" b="1" dirty="0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395536" y="4365734"/>
              <a:ext cx="835292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95536" y="5157953"/>
              <a:ext cx="1657251" cy="8303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i-FI" sz="2400" b="1" dirty="0">
                  <a:solidFill>
                    <a:srgbClr val="FF66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PARTNER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i-FI" sz="2400" b="1" dirty="0">
                  <a:solidFill>
                    <a:srgbClr val="FF66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COUNTRIES</a:t>
              </a:r>
              <a:endParaRPr lang="en-US" sz="2400" b="1" dirty="0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5536" y="2967049"/>
              <a:ext cx="942766" cy="461698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SPAIN</a:t>
              </a:r>
              <a:endParaRPr lang="en-US" sz="2400" b="1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endParaRPr>
            </a:p>
          </p:txBody>
        </p:sp>
      </p:grpSp>
      <p:sp>
        <p:nvSpPr>
          <p:cNvPr id="18" name="Rounded Rectangular Callout 17"/>
          <p:cNvSpPr/>
          <p:nvPr/>
        </p:nvSpPr>
        <p:spPr>
          <a:xfrm>
            <a:off x="6084168" y="5013176"/>
            <a:ext cx="2292524" cy="1368152"/>
          </a:xfrm>
          <a:prstGeom prst="wedgeRoundRectCallout">
            <a:avLst>
              <a:gd name="adj1" fmla="val -116404"/>
              <a:gd name="adj2" fmla="val 25877"/>
              <a:gd name="adj3" fmla="val 16667"/>
            </a:avLst>
          </a:prstGeom>
          <a:solidFill>
            <a:srgbClr val="FFFF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355600">
              <a:spcBef>
                <a:spcPct val="0"/>
              </a:spcBef>
            </a:pPr>
            <a:r>
              <a:rPr lang="en-US" sz="17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 and political framework</a:t>
            </a:r>
          </a:p>
          <a:p>
            <a:pPr lvl="0" algn="ctr" defTabSz="355600">
              <a:spcBef>
                <a:spcPct val="0"/>
              </a:spcBef>
            </a:pPr>
            <a:r>
              <a:rPr lang="en-US" sz="17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Academia</a:t>
            </a:r>
          </a:p>
          <a:p>
            <a:pPr lvl="0" algn="ctr" defTabSz="355600">
              <a:spcBef>
                <a:spcPct val="0"/>
              </a:spcBef>
            </a:pPr>
            <a:r>
              <a:rPr lang="en-US" sz="17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 associations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5940152" y="3429000"/>
            <a:ext cx="1753890" cy="1224136"/>
          </a:xfrm>
          <a:prstGeom prst="wedgeRoundRectCallout">
            <a:avLst>
              <a:gd name="adj1" fmla="val -126580"/>
              <a:gd name="adj2" fmla="val 62500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and awareness raising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2195736" y="4653136"/>
            <a:ext cx="2076450" cy="1225550"/>
          </a:xfrm>
          <a:prstGeom prst="wedgeRoundRectCallout">
            <a:avLst>
              <a:gd name="adj1" fmla="val 68886"/>
              <a:gd name="adj2" fmla="val 11002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 policies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Specialized bodies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Guidelines</a:t>
            </a:r>
          </a:p>
        </p:txBody>
      </p:sp>
      <p:sp>
        <p:nvSpPr>
          <p:cNvPr id="22" name="20 Título"/>
          <p:cNvSpPr txBox="1">
            <a:spLocks/>
          </p:cNvSpPr>
          <p:nvPr/>
        </p:nvSpPr>
        <p:spPr>
          <a:xfrm>
            <a:off x="179512" y="260648"/>
            <a:ext cx="8229600" cy="85010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Human rights and gender equality in development evaluation in Spain </a:t>
            </a:r>
            <a:b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What capacity is needed in evaluation?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142240" rIns="142240" bIns="142240" numCol="1" spcCol="1270" anchor="ctr" anchorCtr="0">
            <a:noAutofit/>
          </a:bodyPr>
          <a:lstStyle/>
          <a:p>
            <a:pPr defTabSz="889000">
              <a:spcAft>
                <a:spcPct val="35000"/>
              </a:spcAft>
            </a:pPr>
            <a:r>
              <a:rPr lang="es-ES" sz="1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ENABLING ENVIRONMENT</a:t>
            </a:r>
            <a:endParaRPr lang="es-ES" sz="16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9" name="8 Flecha arriba"/>
          <p:cNvSpPr/>
          <p:nvPr/>
        </p:nvSpPr>
        <p:spPr>
          <a:xfrm>
            <a:off x="5724128" y="3933056"/>
            <a:ext cx="2952328" cy="2088232"/>
          </a:xfrm>
          <a:prstGeom prst="upArrow">
            <a:avLst>
              <a:gd name="adj1" fmla="val 50000"/>
              <a:gd name="adj2" fmla="val 49392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8350000" scaled="0"/>
          </a:gradFill>
          <a:effectLst>
            <a:innerShdw blurRad="63500" dist="50800" dir="13500000">
              <a:schemeClr val="bg1">
                <a:alpha val="50000"/>
              </a:schemeClr>
            </a:innerShdw>
          </a:effectLst>
          <a:scene3d>
            <a:camera prst="orthographicFront">
              <a:rot lat="0" lon="0" rev="0"/>
            </a:camera>
            <a:lightRig rig="morning" dir="t"/>
          </a:scene3d>
          <a:sp3d contourW="19050" prstMaterial="dkEdge">
            <a:bevelT/>
            <a:bevelB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sz="1600" b="1" dirty="0" smtClean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Ongoing progress</a:t>
            </a:r>
            <a:endParaRPr lang="en-US" sz="16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Flecha abajo"/>
          <p:cNvSpPr/>
          <p:nvPr/>
        </p:nvSpPr>
        <p:spPr>
          <a:xfrm>
            <a:off x="1187624" y="1124744"/>
            <a:ext cx="2468880" cy="2000567"/>
          </a:xfrm>
          <a:prstGeom prst="downArrow">
            <a:avLst/>
          </a:prstGeom>
          <a:gradFill rotWithShape="0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8350000" scaled="0"/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horz" anchor="ctr"/>
          <a:lstStyle/>
          <a:p>
            <a:pPr algn="ctr"/>
            <a:r>
              <a:rPr lang="en-US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challenges</a:t>
            </a:r>
            <a:endParaRPr lang="en-US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Forma libre"/>
          <p:cNvSpPr/>
          <p:nvPr/>
        </p:nvSpPr>
        <p:spPr>
          <a:xfrm>
            <a:off x="4067944" y="1556792"/>
            <a:ext cx="3991352" cy="1296144"/>
          </a:xfrm>
          <a:custGeom>
            <a:avLst/>
            <a:gdLst>
              <a:gd name="connsiteX0" fmla="*/ 0 w 3703320"/>
              <a:gd name="connsiteY0" fmla="*/ 0 h 1754837"/>
              <a:gd name="connsiteX1" fmla="*/ 3703320 w 3703320"/>
              <a:gd name="connsiteY1" fmla="*/ 0 h 1754837"/>
              <a:gd name="connsiteX2" fmla="*/ 3703320 w 3703320"/>
              <a:gd name="connsiteY2" fmla="*/ 1754837 h 1754837"/>
              <a:gd name="connsiteX3" fmla="*/ 0 w 3703320"/>
              <a:gd name="connsiteY3" fmla="*/ 1754837 h 1754837"/>
              <a:gd name="connsiteX4" fmla="*/ 0 w 3703320"/>
              <a:gd name="connsiteY4" fmla="*/ 0 h 1754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3320" h="1754837">
                <a:moveTo>
                  <a:pt x="0" y="0"/>
                </a:moveTo>
                <a:lnTo>
                  <a:pt x="3703320" y="0"/>
                </a:lnTo>
                <a:lnTo>
                  <a:pt x="3703320" y="1754837"/>
                </a:lnTo>
                <a:lnTo>
                  <a:pt x="0" y="175483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142240" rIns="142240" bIns="142240" numCol="1" spcCol="1270" anchor="ctr" anchorCtr="0">
            <a:noAutofit/>
          </a:bodyPr>
          <a:lstStyle/>
          <a:p>
            <a:pPr lvl="0" defTabSz="889000"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Insufficiently rooted evaluation culture</a:t>
            </a:r>
            <a:endParaRPr lang="en-US" sz="1600" b="1" kern="1200" noProof="0" dirty="0" smtClean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 defTabSz="8890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kern="1200" noProof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Institutional and political framework</a:t>
            </a:r>
          </a:p>
          <a:p>
            <a:pPr lvl="0" algn="l" defTabSz="8890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kern="1200" noProof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 organizations</a:t>
            </a:r>
          </a:p>
          <a:p>
            <a:pPr lvl="0" algn="l" defTabSz="8890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kern="1200" noProof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Specialized training institutions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300" kern="1200" dirty="0" smtClean="0"/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300" kern="1200" dirty="0"/>
          </a:p>
        </p:txBody>
      </p:sp>
      <p:sp>
        <p:nvSpPr>
          <p:cNvPr id="13" name="12 Menos"/>
          <p:cNvSpPr/>
          <p:nvPr/>
        </p:nvSpPr>
        <p:spPr>
          <a:xfrm rot="21300000">
            <a:off x="507913" y="3010407"/>
            <a:ext cx="8611655" cy="936629"/>
          </a:xfrm>
          <a:prstGeom prst="mathMinus">
            <a:avLst/>
          </a:prstGeom>
          <a:solidFill>
            <a:schemeClr val="accent2">
              <a:lumMod val="50000"/>
            </a:schemeClr>
          </a:solidFill>
          <a:scene3d>
            <a:camera prst="orthographicFront"/>
            <a:lightRig rig="flat" dir="t"/>
          </a:scene3d>
          <a:sp3d z="190500"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13 Forma libre"/>
          <p:cNvSpPr/>
          <p:nvPr/>
        </p:nvSpPr>
        <p:spPr>
          <a:xfrm>
            <a:off x="323528" y="4437112"/>
            <a:ext cx="6048672" cy="1812564"/>
          </a:xfrm>
          <a:custGeom>
            <a:avLst/>
            <a:gdLst>
              <a:gd name="connsiteX0" fmla="*/ 0 w 3559295"/>
              <a:gd name="connsiteY0" fmla="*/ 0 h 2100595"/>
              <a:gd name="connsiteX1" fmla="*/ 3559295 w 3559295"/>
              <a:gd name="connsiteY1" fmla="*/ 0 h 2100595"/>
              <a:gd name="connsiteX2" fmla="*/ 3559295 w 3559295"/>
              <a:gd name="connsiteY2" fmla="*/ 2100595 h 2100595"/>
              <a:gd name="connsiteX3" fmla="*/ 0 w 3559295"/>
              <a:gd name="connsiteY3" fmla="*/ 2100595 h 2100595"/>
              <a:gd name="connsiteX4" fmla="*/ 0 w 3559295"/>
              <a:gd name="connsiteY4" fmla="*/ 0 h 2100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59295" h="2100595">
                <a:moveTo>
                  <a:pt x="0" y="0"/>
                </a:moveTo>
                <a:lnTo>
                  <a:pt x="3559295" y="0"/>
                </a:lnTo>
                <a:lnTo>
                  <a:pt x="3559295" y="2100595"/>
                </a:lnTo>
                <a:lnTo>
                  <a:pt x="0" y="21005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142240" rIns="142240" bIns="14224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i="1" dirty="0" err="1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Ley</a:t>
            </a:r>
            <a:r>
              <a:rPr lang="en-US" sz="1600" b="1" i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23/1998</a:t>
            </a:r>
            <a:r>
              <a:rPr lang="en-US" sz="16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International Cooperation for  Development Law 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Spanish Cooperation Master Plans 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Planning by sector in Spanish Cooperation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 cooperation actors have awareness on human rights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500" kern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INSTITUTIONS</a:t>
            </a:r>
            <a:endParaRPr lang="es-ES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Flecha arriba"/>
          <p:cNvSpPr/>
          <p:nvPr/>
        </p:nvSpPr>
        <p:spPr>
          <a:xfrm>
            <a:off x="5292080" y="3933056"/>
            <a:ext cx="2952328" cy="2088232"/>
          </a:xfrm>
          <a:prstGeom prst="upArrow">
            <a:avLst>
              <a:gd name="adj1" fmla="val 50000"/>
              <a:gd name="adj2" fmla="val 49392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8350000" scaled="0"/>
          </a:gradFill>
          <a:effectLst>
            <a:innerShdw blurRad="63500" dist="50800" dir="13500000">
              <a:schemeClr val="bg1">
                <a:alpha val="50000"/>
              </a:schemeClr>
            </a:innerShdw>
          </a:effectLst>
          <a:scene3d>
            <a:camera prst="orthographicFront">
              <a:rot lat="0" lon="0" rev="0"/>
            </a:camera>
            <a:lightRig rig="morning" dir="t"/>
          </a:scene3d>
          <a:sp3d contourW="19050" prstMaterial="dkEdge">
            <a:bevelT/>
            <a:bevelB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sz="1600" b="1" dirty="0" smtClean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Ongoing progress</a:t>
            </a:r>
            <a:endParaRPr lang="en-US" sz="16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Flecha abajo"/>
          <p:cNvSpPr/>
          <p:nvPr/>
        </p:nvSpPr>
        <p:spPr>
          <a:xfrm>
            <a:off x="1187624" y="1124744"/>
            <a:ext cx="2468880" cy="2000567"/>
          </a:xfrm>
          <a:prstGeom prst="downArrow">
            <a:avLst/>
          </a:prstGeom>
          <a:gradFill rotWithShape="0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8350000" scaled="0"/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horz" anchor="ctr"/>
          <a:lstStyle/>
          <a:p>
            <a:pPr algn="ctr"/>
            <a:r>
              <a:rPr lang="en-US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challenges</a:t>
            </a:r>
            <a:endParaRPr lang="en-US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Forma libre"/>
          <p:cNvSpPr/>
          <p:nvPr/>
        </p:nvSpPr>
        <p:spPr>
          <a:xfrm>
            <a:off x="4644008" y="1196752"/>
            <a:ext cx="3703320" cy="1483305"/>
          </a:xfrm>
          <a:custGeom>
            <a:avLst/>
            <a:gdLst>
              <a:gd name="connsiteX0" fmla="*/ 0 w 3703320"/>
              <a:gd name="connsiteY0" fmla="*/ 0 h 1754837"/>
              <a:gd name="connsiteX1" fmla="*/ 3703320 w 3703320"/>
              <a:gd name="connsiteY1" fmla="*/ 0 h 1754837"/>
              <a:gd name="connsiteX2" fmla="*/ 3703320 w 3703320"/>
              <a:gd name="connsiteY2" fmla="*/ 1754837 h 1754837"/>
              <a:gd name="connsiteX3" fmla="*/ 0 w 3703320"/>
              <a:gd name="connsiteY3" fmla="*/ 1754837 h 1754837"/>
              <a:gd name="connsiteX4" fmla="*/ 0 w 3703320"/>
              <a:gd name="connsiteY4" fmla="*/ 0 h 1754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3320" h="1754837">
                <a:moveTo>
                  <a:pt x="0" y="0"/>
                </a:moveTo>
                <a:lnTo>
                  <a:pt x="3703320" y="0"/>
                </a:lnTo>
                <a:lnTo>
                  <a:pt x="3703320" y="1754837"/>
                </a:lnTo>
                <a:lnTo>
                  <a:pt x="0" y="175483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142240" rIns="142240" bIns="142240" numCol="1" spcCol="1270" anchor="ctr" anchorCtr="0">
            <a:noAutofit/>
          </a:bodyPr>
          <a:lstStyle/>
          <a:p>
            <a:pPr lvl="0" algn="l" defTabSz="8890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clear enough guidance</a:t>
            </a:r>
          </a:p>
          <a:p>
            <a:pPr lvl="0" defTabSz="889000"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Overambitious evaluations</a:t>
            </a:r>
          </a:p>
          <a:p>
            <a:pPr lvl="0" defTabSz="889000"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Tight budget and  timeframe</a:t>
            </a:r>
          </a:p>
          <a:p>
            <a:pPr lvl="0" defTabSz="889000"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 cutting </a:t>
            </a:r>
            <a:r>
              <a:rPr lang="en-US" sz="1600" b="1" dirty="0" err="1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en-US" sz="16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sector</a:t>
            </a:r>
            <a:endParaRPr lang="es-ES" sz="1300" kern="1200" dirty="0" smtClean="0"/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300" kern="1200" dirty="0"/>
          </a:p>
        </p:txBody>
      </p:sp>
      <p:sp>
        <p:nvSpPr>
          <p:cNvPr id="13" name="12 Menos"/>
          <p:cNvSpPr/>
          <p:nvPr/>
        </p:nvSpPr>
        <p:spPr>
          <a:xfrm rot="21300000">
            <a:off x="507913" y="3010407"/>
            <a:ext cx="8611655" cy="936629"/>
          </a:xfrm>
          <a:prstGeom prst="mathMinus">
            <a:avLst/>
          </a:prstGeom>
          <a:solidFill>
            <a:schemeClr val="accent2">
              <a:lumMod val="50000"/>
            </a:schemeClr>
          </a:solidFill>
          <a:scene3d>
            <a:camera prst="orthographicFront"/>
            <a:lightRig rig="flat" dir="t"/>
          </a:scene3d>
          <a:sp3d z="190500"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13 Forma libre"/>
          <p:cNvSpPr/>
          <p:nvPr/>
        </p:nvSpPr>
        <p:spPr>
          <a:xfrm>
            <a:off x="899592" y="4509120"/>
            <a:ext cx="4680520" cy="1956580"/>
          </a:xfrm>
          <a:custGeom>
            <a:avLst/>
            <a:gdLst>
              <a:gd name="connsiteX0" fmla="*/ 0 w 3559295"/>
              <a:gd name="connsiteY0" fmla="*/ 0 h 2100595"/>
              <a:gd name="connsiteX1" fmla="*/ 3559295 w 3559295"/>
              <a:gd name="connsiteY1" fmla="*/ 0 h 2100595"/>
              <a:gd name="connsiteX2" fmla="*/ 3559295 w 3559295"/>
              <a:gd name="connsiteY2" fmla="*/ 2100595 h 2100595"/>
              <a:gd name="connsiteX3" fmla="*/ 0 w 3559295"/>
              <a:gd name="connsiteY3" fmla="*/ 2100595 h 2100595"/>
              <a:gd name="connsiteX4" fmla="*/ 0 w 3559295"/>
              <a:gd name="connsiteY4" fmla="*/ 0 h 2100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59295" h="2100595">
                <a:moveTo>
                  <a:pt x="0" y="0"/>
                </a:moveTo>
                <a:lnTo>
                  <a:pt x="3559295" y="0"/>
                </a:lnTo>
                <a:lnTo>
                  <a:pt x="3559295" y="2100595"/>
                </a:lnTo>
                <a:lnTo>
                  <a:pt x="0" y="21005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142240" rIns="142240" bIns="142240" numCol="1" spcCol="1270" anchor="ctr" anchorCtr="0">
            <a:no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Spanish Cooperation Evaluation Policy</a:t>
            </a:r>
            <a:endParaRPr lang="es-ES" sz="1600" b="1" dirty="0" smtClean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GE&amp;HR in all </a:t>
            </a:r>
            <a:r>
              <a:rPr lang="en-US" sz="1600" b="1" dirty="0" err="1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ToRs</a:t>
            </a:r>
            <a:r>
              <a:rPr lang="en-US" sz="16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ES" sz="1600" b="1" dirty="0" smtClean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 evaluations on GE&amp;HR planned</a:t>
            </a:r>
            <a:endParaRPr lang="es-ES" sz="1600" b="1" dirty="0" err="1" smtClean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1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Finalized evaluations including GE&amp;HR approaches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Publications on GE&amp;HR in evaluation</a:t>
            </a:r>
            <a:endParaRPr lang="es-ES" sz="1600" b="1" dirty="0" smtClean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dirty="0" smtClean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500" kern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INDIVIDUALS</a:t>
            </a:r>
            <a:endParaRPr lang="es-E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Flecha arriba"/>
          <p:cNvSpPr/>
          <p:nvPr/>
        </p:nvSpPr>
        <p:spPr>
          <a:xfrm>
            <a:off x="5292080" y="3933056"/>
            <a:ext cx="2952328" cy="2088232"/>
          </a:xfrm>
          <a:prstGeom prst="upArrow">
            <a:avLst>
              <a:gd name="adj1" fmla="val 50000"/>
              <a:gd name="adj2" fmla="val 49392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8350000" scaled="0"/>
          </a:gradFill>
          <a:effectLst>
            <a:innerShdw blurRad="63500" dist="50800" dir="13500000">
              <a:schemeClr val="bg1">
                <a:alpha val="50000"/>
              </a:schemeClr>
            </a:innerShdw>
          </a:effectLst>
          <a:scene3d>
            <a:camera prst="orthographicFront">
              <a:rot lat="0" lon="0" rev="0"/>
            </a:camera>
            <a:lightRig rig="morning" dir="t"/>
          </a:scene3d>
          <a:sp3d contourW="19050" prstMaterial="dkEdge">
            <a:bevelT/>
            <a:bevelB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sz="1600" b="1" dirty="0" smtClean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Ongoing progress</a:t>
            </a:r>
            <a:endParaRPr lang="en-US" sz="16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Flecha abajo"/>
          <p:cNvSpPr/>
          <p:nvPr/>
        </p:nvSpPr>
        <p:spPr>
          <a:xfrm>
            <a:off x="1187624" y="1124744"/>
            <a:ext cx="2468880" cy="2000567"/>
          </a:xfrm>
          <a:prstGeom prst="downArrow">
            <a:avLst/>
          </a:prstGeom>
          <a:gradFill rotWithShape="0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8350000" scaled="0"/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horz" anchor="ctr"/>
          <a:lstStyle/>
          <a:p>
            <a:pPr algn="ctr"/>
            <a:r>
              <a:rPr lang="en-US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challenges</a:t>
            </a:r>
            <a:endParaRPr lang="en-US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Forma libre"/>
          <p:cNvSpPr/>
          <p:nvPr/>
        </p:nvSpPr>
        <p:spPr>
          <a:xfrm>
            <a:off x="3851920" y="1412776"/>
            <a:ext cx="4896544" cy="1483305"/>
          </a:xfrm>
          <a:custGeom>
            <a:avLst/>
            <a:gdLst>
              <a:gd name="connsiteX0" fmla="*/ 0 w 3703320"/>
              <a:gd name="connsiteY0" fmla="*/ 0 h 1754837"/>
              <a:gd name="connsiteX1" fmla="*/ 3703320 w 3703320"/>
              <a:gd name="connsiteY1" fmla="*/ 0 h 1754837"/>
              <a:gd name="connsiteX2" fmla="*/ 3703320 w 3703320"/>
              <a:gd name="connsiteY2" fmla="*/ 1754837 h 1754837"/>
              <a:gd name="connsiteX3" fmla="*/ 0 w 3703320"/>
              <a:gd name="connsiteY3" fmla="*/ 1754837 h 1754837"/>
              <a:gd name="connsiteX4" fmla="*/ 0 w 3703320"/>
              <a:gd name="connsiteY4" fmla="*/ 0 h 1754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3320" h="1754837">
                <a:moveTo>
                  <a:pt x="0" y="0"/>
                </a:moveTo>
                <a:lnTo>
                  <a:pt x="3703320" y="0"/>
                </a:lnTo>
                <a:lnTo>
                  <a:pt x="3703320" y="1754837"/>
                </a:lnTo>
                <a:lnTo>
                  <a:pt x="0" y="175483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142240" rIns="142240" bIns="142240" numCol="1" spcCol="1270" anchor="ctr" anchorCtr="0">
            <a:noAutofit/>
          </a:bodyPr>
          <a:lstStyle/>
          <a:p>
            <a:pPr lvl="0" defTabSz="8890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Weak skills  on GE&amp;HR in evaluation in practitioners</a:t>
            </a:r>
          </a:p>
          <a:p>
            <a:pPr defTabSz="8890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Weak skills  on GE&amp;HR in evaluation in policy makers</a:t>
            </a:r>
          </a:p>
          <a:p>
            <a:pPr lvl="0" defTabSz="8890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Weak skills  on GE&amp;HR in evaluation in stakeholders</a:t>
            </a:r>
            <a:endParaRPr lang="es-ES" sz="1600" b="1" dirty="0" smtClean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300" kern="1200" dirty="0"/>
          </a:p>
        </p:txBody>
      </p:sp>
      <p:sp>
        <p:nvSpPr>
          <p:cNvPr id="13" name="12 Menos"/>
          <p:cNvSpPr/>
          <p:nvPr/>
        </p:nvSpPr>
        <p:spPr>
          <a:xfrm rot="21300000">
            <a:off x="507913" y="3010407"/>
            <a:ext cx="8611655" cy="936629"/>
          </a:xfrm>
          <a:prstGeom prst="mathMinus">
            <a:avLst/>
          </a:prstGeom>
          <a:solidFill>
            <a:schemeClr val="accent2">
              <a:lumMod val="50000"/>
            </a:schemeClr>
          </a:solidFill>
          <a:scene3d>
            <a:camera prst="orthographicFront"/>
            <a:lightRig rig="flat" dir="t"/>
          </a:scene3d>
          <a:sp3d z="190500"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13 Forma libre"/>
          <p:cNvSpPr/>
          <p:nvPr/>
        </p:nvSpPr>
        <p:spPr>
          <a:xfrm>
            <a:off x="323528" y="4581128"/>
            <a:ext cx="5472608" cy="1224136"/>
          </a:xfrm>
          <a:custGeom>
            <a:avLst/>
            <a:gdLst>
              <a:gd name="connsiteX0" fmla="*/ 0 w 3559295"/>
              <a:gd name="connsiteY0" fmla="*/ 0 h 2100595"/>
              <a:gd name="connsiteX1" fmla="*/ 3559295 w 3559295"/>
              <a:gd name="connsiteY1" fmla="*/ 0 h 2100595"/>
              <a:gd name="connsiteX2" fmla="*/ 3559295 w 3559295"/>
              <a:gd name="connsiteY2" fmla="*/ 2100595 h 2100595"/>
              <a:gd name="connsiteX3" fmla="*/ 0 w 3559295"/>
              <a:gd name="connsiteY3" fmla="*/ 2100595 h 2100595"/>
              <a:gd name="connsiteX4" fmla="*/ 0 w 3559295"/>
              <a:gd name="connsiteY4" fmla="*/ 0 h 2100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59295" h="2100595">
                <a:moveTo>
                  <a:pt x="0" y="0"/>
                </a:moveTo>
                <a:lnTo>
                  <a:pt x="3559295" y="0"/>
                </a:lnTo>
                <a:lnTo>
                  <a:pt x="3559295" y="2100595"/>
                </a:lnTo>
                <a:lnTo>
                  <a:pt x="0" y="21005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142240" rIns="142240" bIns="142240" numCol="1" spcCol="1270" anchor="ctr" anchorCtr="0">
            <a:noAutofit/>
          </a:bodyPr>
          <a:lstStyle/>
          <a:p>
            <a:pPr lvl="0" defTabSz="8890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in GE&amp;HR evaluation in AECID</a:t>
            </a:r>
          </a:p>
          <a:p>
            <a:pPr lvl="0" defTabSz="8890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Seminar on GE&amp;HR evaluation</a:t>
            </a:r>
          </a:p>
          <a:p>
            <a:pPr defTabSz="8890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Increasing awareness on GE&amp;HR added  value in evaluation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i="1" dirty="0" smtClean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500" kern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1480</TotalTime>
  <Words>256</Words>
  <Application>Microsoft Office PowerPoint</Application>
  <PresentationFormat>On-screen Show (4:3)</PresentationFormat>
  <Paragraphs>82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Diseño predeterminado</vt:lpstr>
      <vt:lpstr>Diseño personalizado</vt:lpstr>
      <vt:lpstr>Custom Design</vt:lpstr>
      <vt:lpstr>1_Diseño personalizado</vt:lpstr>
      <vt:lpstr>PowerPoint Presentation</vt:lpstr>
      <vt:lpstr>PowerPoint Presentation</vt:lpstr>
      <vt:lpstr>Human rights and gender equality in development evaluation in Spain  What does it take to make it happen? </vt:lpstr>
      <vt:lpstr>PowerPoint Presentation</vt:lpstr>
      <vt:lpstr>ENABLING ENVIRONMENT</vt:lpstr>
      <vt:lpstr>INSTITUTIONS</vt:lpstr>
      <vt:lpstr>INDIVIDUALS</vt:lpstr>
    </vt:vector>
  </TitlesOfParts>
  <Company>Ministerio de Asuntos Exteriores y Cooperación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sara.ulla</dc:creator>
  <cp:lastModifiedBy>NZINGA Angele</cp:lastModifiedBy>
  <cp:revision>262</cp:revision>
  <dcterms:created xsi:type="dcterms:W3CDTF">2013-07-04T07:24:59Z</dcterms:created>
  <dcterms:modified xsi:type="dcterms:W3CDTF">2014-02-10T14:52:09Z</dcterms:modified>
</cp:coreProperties>
</file>